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4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6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7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8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4293" y="1097280"/>
            <a:ext cx="6523108" cy="12801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2920" y="2743200"/>
            <a:ext cx="11185855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4000" b="1">
                <a:solidFill>
                  <a:srgbClr val="FFFFFF"/>
                </a:solidFill>
                <a:latin typeface="Arial"/>
              </a:defRPr>
            </a:pPr>
            <a:r>
              <a:t>Introduction to Software Engineering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3657600"/>
            <a:ext cx="11185855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000">
                <a:solidFill>
                  <a:srgbClr val="0EA5E9"/>
                </a:solidFill>
                <a:latin typeface="Arial"/>
              </a:defRPr>
            </a:pPr>
            <a:r>
              <a:t>Definitions  ·  Lifecycle  ·  Methodologies  ·  Testing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4572000"/>
            <a:ext cx="11185855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600">
                <a:solidFill>
                  <a:srgbClr val="94A3B8"/>
                </a:solidFill>
                <a:latin typeface="Arial"/>
              </a:defRPr>
            </a:pPr>
            <a:r>
              <a:t>Building Quality Software — The Professional Way</a:t>
            </a:r>
          </a:p>
        </p:txBody>
      </p:sp>
      <p:sp>
        <p:nvSpPr>
          <p:cNvPr id="6" name="Rectangle 5"/>
          <p:cNvSpPr/>
          <p:nvPr/>
        </p:nvSpPr>
        <p:spPr>
          <a:xfrm>
            <a:off x="502920" y="5212080"/>
            <a:ext cx="1118585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What is Software Engineering?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1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sp>
        <p:nvSpPr>
          <p:cNvPr id="9" name="Oval 8"/>
          <p:cNvSpPr/>
          <p:nvPr/>
        </p:nvSpPr>
        <p:spPr>
          <a:xfrm>
            <a:off x="502920" y="1197864"/>
            <a:ext cx="128016" cy="128016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58952" y="1152144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Software Engineering (SWE) is a systematic, disciplined approach to developing software</a:t>
            </a:r>
          </a:p>
        </p:txBody>
      </p:sp>
      <p:sp>
        <p:nvSpPr>
          <p:cNvPr id="11" name="Oval 10"/>
          <p:cNvSpPr/>
          <p:nvPr/>
        </p:nvSpPr>
        <p:spPr>
          <a:xfrm>
            <a:off x="502920" y="1856232"/>
            <a:ext cx="128016" cy="128016"/>
          </a:xfrm>
          <a:prstGeom prst="ellipse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58952" y="1810512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It applies engineering principles: planning, design, construction, testing &amp; maintenance</a:t>
            </a:r>
          </a:p>
        </p:txBody>
      </p:sp>
      <p:sp>
        <p:nvSpPr>
          <p:cNvPr id="13" name="Oval 12"/>
          <p:cNvSpPr/>
          <p:nvPr/>
        </p:nvSpPr>
        <p:spPr>
          <a:xfrm>
            <a:off x="502920" y="2514600"/>
            <a:ext cx="128016" cy="128016"/>
          </a:xfrm>
          <a:prstGeom prst="ellipse">
            <a:avLst/>
          </a:prstGeom>
          <a:solidFill>
            <a:srgbClr val="8B5C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58952" y="2468880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Goal: build reliable, efficient, and maintainable software that solves real problems</a:t>
            </a:r>
          </a:p>
        </p:txBody>
      </p:sp>
      <p:sp>
        <p:nvSpPr>
          <p:cNvPr id="15" name="Oval 14"/>
          <p:cNvSpPr/>
          <p:nvPr/>
        </p:nvSpPr>
        <p:spPr>
          <a:xfrm>
            <a:off x="502920" y="3172968"/>
            <a:ext cx="128016" cy="128016"/>
          </a:xfrm>
          <a:prstGeom prst="ellipse">
            <a:avLst/>
          </a:prstGeom>
          <a:solidFill>
            <a:srgbClr val="10B98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758952" y="3127248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SWE is not just coding — it covers the entire journey from idea to product</a:t>
            </a:r>
          </a:p>
        </p:txBody>
      </p:sp>
      <p:sp>
        <p:nvSpPr>
          <p:cNvPr id="17" name="Oval 16"/>
          <p:cNvSpPr/>
          <p:nvPr/>
        </p:nvSpPr>
        <p:spPr>
          <a:xfrm>
            <a:off x="502920" y="3831336"/>
            <a:ext cx="128016" cy="128016"/>
          </a:xfrm>
          <a:prstGeom prst="ellipse">
            <a:avLst/>
          </a:prstGeom>
          <a:solidFill>
            <a:srgbClr val="F59E0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58952" y="3785616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Core focus: quality, scalability, teamwork, and continuous improvement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Software Engineering — Mind Map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2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pic>
        <p:nvPicPr>
          <p:cNvPr id="9" name="Picture 8" descr="mindmap_sw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748" y="1152144"/>
            <a:ext cx="10070198" cy="520293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Software Development Lifecycle (SDLC)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3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sp>
        <p:nvSpPr>
          <p:cNvPr id="9" name="Oval 8"/>
          <p:cNvSpPr/>
          <p:nvPr/>
        </p:nvSpPr>
        <p:spPr>
          <a:xfrm>
            <a:off x="502920" y="1197864"/>
            <a:ext cx="128016" cy="128016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58952" y="1152144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SDLC is the structured process every software project follows from start to finish</a:t>
            </a:r>
          </a:p>
        </p:txBody>
      </p:sp>
      <p:sp>
        <p:nvSpPr>
          <p:cNvPr id="11" name="Oval 10"/>
          <p:cNvSpPr/>
          <p:nvPr/>
        </p:nvSpPr>
        <p:spPr>
          <a:xfrm>
            <a:off x="502920" y="1856232"/>
            <a:ext cx="128016" cy="128016"/>
          </a:xfrm>
          <a:prstGeom prst="ellipse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58952" y="1810512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7 Key Phases: Planning → Analysis → Design → Implementation → Testing → Deployment → Maintenance</a:t>
            </a:r>
          </a:p>
        </p:txBody>
      </p:sp>
      <p:sp>
        <p:nvSpPr>
          <p:cNvPr id="13" name="Oval 12"/>
          <p:cNvSpPr/>
          <p:nvPr/>
        </p:nvSpPr>
        <p:spPr>
          <a:xfrm>
            <a:off x="502920" y="2514600"/>
            <a:ext cx="128016" cy="128016"/>
          </a:xfrm>
          <a:prstGeom prst="ellipse">
            <a:avLst/>
          </a:prstGeom>
          <a:solidFill>
            <a:srgbClr val="8B5C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58952" y="2468880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Each phase has clear deliverables, reviews, and quality checkpoints</a:t>
            </a:r>
          </a:p>
        </p:txBody>
      </p:sp>
      <p:sp>
        <p:nvSpPr>
          <p:cNvPr id="15" name="Oval 14"/>
          <p:cNvSpPr/>
          <p:nvPr/>
        </p:nvSpPr>
        <p:spPr>
          <a:xfrm>
            <a:off x="502920" y="3172968"/>
            <a:ext cx="128016" cy="128016"/>
          </a:xfrm>
          <a:prstGeom prst="ellipse">
            <a:avLst/>
          </a:prstGeom>
          <a:solidFill>
            <a:srgbClr val="10B98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758952" y="3127248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Following SDLC reduces risk, improves quality, and keeps projects on track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SDLC Lifecycle Diagram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4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pic>
        <p:nvPicPr>
          <p:cNvPr id="9" name="Picture 8" descr="diagram_sdl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748" y="1152144"/>
            <a:ext cx="10070198" cy="520293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What Each SDLC Phase Contains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5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1152144"/>
            <a:ext cx="5455767" cy="1163574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82880" tIns="109728"/>
          <a:lstStyle/>
          <a:p>
            <a:pPr algn="ctr">
              <a:defRPr sz="1500" b="1">
                <a:solidFill>
                  <a:srgbClr val="2563EB"/>
                </a:solidFill>
                <a:latin typeface="Arial"/>
              </a:defRPr>
            </a:pPr>
            <a:r>
              <a:t>1. Planning</a:t>
            </a:r>
          </a:p>
          <a:p>
            <a:pPr>
              <a:spcBef>
                <a:spcPts val="600"/>
              </a:spcBef>
              <a:defRPr sz="1200">
                <a:solidFill>
                  <a:srgbClr val="64748B"/>
                </a:solidFill>
                <a:latin typeface="Arial"/>
              </a:defRPr>
            </a:pPr>
            <a:r>
              <a:t>Define goals, scope, timeline, budget, and stakeholders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2920" y="1152144"/>
            <a:ext cx="73152" cy="116357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6233007" y="1152144"/>
            <a:ext cx="5455767" cy="1163574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0EA5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82880" tIns="109728"/>
          <a:lstStyle/>
          <a:p>
            <a:pPr algn="ctr">
              <a:defRPr sz="1500" b="1">
                <a:solidFill>
                  <a:srgbClr val="0EA5E9"/>
                </a:solidFill>
                <a:latin typeface="Arial"/>
              </a:defRPr>
            </a:pPr>
            <a:r>
              <a:t>2. Analysis</a:t>
            </a:r>
          </a:p>
          <a:p>
            <a:pPr>
              <a:spcBef>
                <a:spcPts val="600"/>
              </a:spcBef>
              <a:defRPr sz="1200">
                <a:solidFill>
                  <a:srgbClr val="64748B"/>
                </a:solidFill>
                <a:latin typeface="Arial"/>
              </a:defRPr>
            </a:pPr>
            <a:r>
              <a:t>Gather and document functional &amp; non-functional requirements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33007" y="1152144"/>
            <a:ext cx="73152" cy="1163574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502920" y="2498598"/>
            <a:ext cx="5455767" cy="1163574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8B5CF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82880" tIns="109728"/>
          <a:lstStyle/>
          <a:p>
            <a:pPr algn="ctr">
              <a:defRPr sz="1500" b="1">
                <a:solidFill>
                  <a:srgbClr val="8B5CF6"/>
                </a:solidFill>
                <a:latin typeface="Arial"/>
              </a:defRPr>
            </a:pPr>
            <a:r>
              <a:t>3. Design</a:t>
            </a:r>
          </a:p>
          <a:p>
            <a:pPr>
              <a:spcBef>
                <a:spcPts val="600"/>
              </a:spcBef>
              <a:defRPr sz="1200">
                <a:solidFill>
                  <a:srgbClr val="64748B"/>
                </a:solidFill>
                <a:latin typeface="Arial"/>
              </a:defRPr>
            </a:pPr>
            <a:r>
              <a:t>Architecture, UI/UX mockups, database schema, API design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02920" y="2498598"/>
            <a:ext cx="73152" cy="1163574"/>
          </a:xfrm>
          <a:prstGeom prst="rect">
            <a:avLst/>
          </a:prstGeom>
          <a:solidFill>
            <a:srgbClr val="8B5C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233007" y="2498598"/>
            <a:ext cx="5455767" cy="1163574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82880" tIns="109728"/>
          <a:lstStyle/>
          <a:p>
            <a:pPr algn="ctr">
              <a:defRPr sz="1500" b="1">
                <a:solidFill>
                  <a:srgbClr val="10B981"/>
                </a:solidFill>
                <a:latin typeface="Arial"/>
              </a:defRPr>
            </a:pPr>
            <a:r>
              <a:t>4. Implementation</a:t>
            </a:r>
          </a:p>
          <a:p>
            <a:pPr>
              <a:spcBef>
                <a:spcPts val="600"/>
              </a:spcBef>
              <a:defRPr sz="1200">
                <a:solidFill>
                  <a:srgbClr val="64748B"/>
                </a:solidFill>
                <a:latin typeface="Arial"/>
              </a:defRPr>
            </a:pPr>
            <a:r>
              <a:t>Write code, conduct reviews, use version control (Git)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233007" y="2498598"/>
            <a:ext cx="73152" cy="1163574"/>
          </a:xfrm>
          <a:prstGeom prst="rect">
            <a:avLst/>
          </a:prstGeom>
          <a:solidFill>
            <a:srgbClr val="10B98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502920" y="3845052"/>
            <a:ext cx="5455767" cy="1163574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F59E0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82880" tIns="109728"/>
          <a:lstStyle/>
          <a:p>
            <a:pPr algn="ctr">
              <a:defRPr sz="1500" b="1">
                <a:solidFill>
                  <a:srgbClr val="F59E0B"/>
                </a:solidFill>
                <a:latin typeface="Arial"/>
              </a:defRPr>
            </a:pPr>
            <a:r>
              <a:t>5. Testing</a:t>
            </a:r>
          </a:p>
          <a:p>
            <a:pPr>
              <a:spcBef>
                <a:spcPts val="600"/>
              </a:spcBef>
              <a:defRPr sz="1200">
                <a:solidFill>
                  <a:srgbClr val="64748B"/>
                </a:solidFill>
                <a:latin typeface="Arial"/>
              </a:defRPr>
            </a:pPr>
            <a:r>
              <a:t>Unit, integration, system, and acceptance testing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02920" y="3845052"/>
            <a:ext cx="73152" cy="1163574"/>
          </a:xfrm>
          <a:prstGeom prst="rect">
            <a:avLst/>
          </a:prstGeom>
          <a:solidFill>
            <a:srgbClr val="F59E0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233007" y="3845052"/>
            <a:ext cx="5455767" cy="1163574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EF44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82880" tIns="109728"/>
          <a:lstStyle/>
          <a:p>
            <a:pPr algn="ctr">
              <a:defRPr sz="1500" b="1">
                <a:solidFill>
                  <a:srgbClr val="EF4444"/>
                </a:solidFill>
                <a:latin typeface="Arial"/>
              </a:defRPr>
            </a:pPr>
            <a:r>
              <a:t>6. Deployment</a:t>
            </a:r>
          </a:p>
          <a:p>
            <a:pPr>
              <a:spcBef>
                <a:spcPts val="600"/>
              </a:spcBef>
              <a:defRPr sz="1200">
                <a:solidFill>
                  <a:srgbClr val="64748B"/>
                </a:solidFill>
                <a:latin typeface="Arial"/>
              </a:defRPr>
            </a:pPr>
            <a:r>
              <a:t>Release to production via CI/CD pipelines and monitoring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233007" y="3845052"/>
            <a:ext cx="73152" cy="1163574"/>
          </a:xfrm>
          <a:prstGeom prst="rect">
            <a:avLst/>
          </a:prstGeom>
          <a:solidFill>
            <a:srgbClr val="EF44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502920" y="5191506"/>
            <a:ext cx="5455767" cy="1163574"/>
          </a:xfrm>
          <a:prstGeom prst="roundRect">
            <a:avLst/>
          </a:prstGeom>
          <a:solidFill>
            <a:srgbClr val="FFFFFF"/>
          </a:solidFill>
          <a:ln w="25400">
            <a:solidFill>
              <a:srgbClr val="1B2A4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182880" tIns="109728"/>
          <a:lstStyle/>
          <a:p>
            <a:pPr algn="ctr">
              <a:defRPr sz="1500" b="1">
                <a:solidFill>
                  <a:srgbClr val="1B2A4A"/>
                </a:solidFill>
                <a:latin typeface="Arial"/>
              </a:defRPr>
            </a:pPr>
            <a:r>
              <a:t>7. Maintenance</a:t>
            </a:r>
          </a:p>
          <a:p>
            <a:pPr>
              <a:spcBef>
                <a:spcPts val="600"/>
              </a:spcBef>
              <a:defRPr sz="1200">
                <a:solidFill>
                  <a:srgbClr val="64748B"/>
                </a:solidFill>
                <a:latin typeface="Arial"/>
              </a:defRPr>
            </a:pPr>
            <a:r>
              <a:t>Bug fixes, updates, performance tuning, and user support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2920" y="5191506"/>
            <a:ext cx="73152" cy="1163574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Waterfall Methodology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6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1152144"/>
            <a:ext cx="4698059" cy="5202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Traditional linear approach — each phase completes before the next begins</a:t>
            </a:r>
          </a:p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Requirements are defined upfront; changes are costly later in the cycle</a:t>
            </a:r>
          </a:p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Best suited for projects with clear, stable requirements</a:t>
            </a:r>
          </a:p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Advantages: simple structure, thorough documentation, predictable timelines</a:t>
            </a:r>
          </a:p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Limitations: inflexible, late feedback, risks found late in development</a:t>
            </a:r>
          </a:p>
        </p:txBody>
      </p:sp>
      <p:pic>
        <p:nvPicPr>
          <p:cNvPr id="10" name="Picture 9" descr="diagram_waterfal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1019" y="2160275"/>
            <a:ext cx="6167755" cy="318667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Agile Methodology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7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1152144"/>
            <a:ext cx="4698059" cy="5202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Iterative and incremental — work in short Sprints (1–4 weeks)</a:t>
            </a:r>
          </a:p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Embraces change and adapts based on customer feedback</a:t>
            </a:r>
          </a:p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Core values: people, working software, collaboration, responding to change</a:t>
            </a:r>
          </a:p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Popular frameworks: Scrum, Kanban, XP, and SAFe</a:t>
            </a:r>
          </a:p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Ideal for startups and products in fast-moving markets</a:t>
            </a:r>
          </a:p>
        </p:txBody>
      </p:sp>
      <p:pic>
        <p:nvPicPr>
          <p:cNvPr id="10" name="Picture 9" descr="diagram_agi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1019" y="2160275"/>
            <a:ext cx="6167755" cy="318667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Waterfall vs Agile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8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pic>
        <p:nvPicPr>
          <p:cNvPr id="9" name="Picture 8" descr="diagram_comparis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748" y="1152144"/>
            <a:ext cx="10070198" cy="520293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Software Testing — Why It Matters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9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sp>
        <p:nvSpPr>
          <p:cNvPr id="9" name="Oval 8"/>
          <p:cNvSpPr/>
          <p:nvPr/>
        </p:nvSpPr>
        <p:spPr>
          <a:xfrm>
            <a:off x="502920" y="1197864"/>
            <a:ext cx="128016" cy="128016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58952" y="1152144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Testing ensures software works correctly, securely, and meets user expectations</a:t>
            </a:r>
          </a:p>
        </p:txBody>
      </p:sp>
      <p:sp>
        <p:nvSpPr>
          <p:cNvPr id="11" name="Oval 10"/>
          <p:cNvSpPr/>
          <p:nvPr/>
        </p:nvSpPr>
        <p:spPr>
          <a:xfrm>
            <a:off x="502920" y="1856232"/>
            <a:ext cx="128016" cy="128016"/>
          </a:xfrm>
          <a:prstGeom prst="ellipse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58952" y="1810512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Finding bugs early saves time, money, and protects your reputation</a:t>
            </a:r>
          </a:p>
        </p:txBody>
      </p:sp>
      <p:sp>
        <p:nvSpPr>
          <p:cNvPr id="13" name="Oval 12"/>
          <p:cNvSpPr/>
          <p:nvPr/>
        </p:nvSpPr>
        <p:spPr>
          <a:xfrm>
            <a:off x="502920" y="2514600"/>
            <a:ext cx="128016" cy="128016"/>
          </a:xfrm>
          <a:prstGeom prst="ellipse">
            <a:avLst/>
          </a:prstGeom>
          <a:solidFill>
            <a:srgbClr val="8B5C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58952" y="2468880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Testing happens at every stage of the SDLC — not just at the end</a:t>
            </a:r>
          </a:p>
        </p:txBody>
      </p:sp>
      <p:sp>
        <p:nvSpPr>
          <p:cNvPr id="15" name="Oval 14"/>
          <p:cNvSpPr/>
          <p:nvPr/>
        </p:nvSpPr>
        <p:spPr>
          <a:xfrm>
            <a:off x="502920" y="3172968"/>
            <a:ext cx="128016" cy="128016"/>
          </a:xfrm>
          <a:prstGeom prst="ellipse">
            <a:avLst/>
          </a:prstGeom>
          <a:solidFill>
            <a:srgbClr val="10B98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758952" y="3127248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Strong testing leads to confident releases and satisfied users</a:t>
            </a:r>
          </a:p>
        </p:txBody>
      </p:sp>
      <p:sp>
        <p:nvSpPr>
          <p:cNvPr id="17" name="Oval 16"/>
          <p:cNvSpPr/>
          <p:nvPr/>
        </p:nvSpPr>
        <p:spPr>
          <a:xfrm>
            <a:off x="502920" y="3831336"/>
            <a:ext cx="128016" cy="128016"/>
          </a:xfrm>
          <a:prstGeom prst="ellipse">
            <a:avLst/>
          </a:prstGeom>
          <a:solidFill>
            <a:srgbClr val="F59E0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58952" y="3785616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Testing is a shared responsibility across developers, QA, and stakeholders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Testing Types — Mind Map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10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pic>
        <p:nvPicPr>
          <p:cNvPr id="9" name="Picture 8" descr="mindmap_test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748" y="1152144"/>
            <a:ext cx="10070198" cy="520293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The Testing Pyramid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11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920" y="1152144"/>
            <a:ext cx="4698059" cy="5202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Unit Tests (base): test individual functions — fast, numerous, developer-written</a:t>
            </a:r>
          </a:p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Integration Tests (middle): verify modules work together correctly</a:t>
            </a:r>
          </a:p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E2E / UI Tests (top): test complete user flows — fewer but critical</a:t>
            </a:r>
          </a:p>
          <a:p>
            <a:pPr>
              <a:lnSpc>
                <a:spcPct val="130000"/>
              </a:lnSpc>
              <a:spcAft>
                <a:spcPts val="1400"/>
              </a:spcAft>
              <a:defRPr sz="1500">
                <a:solidFill>
                  <a:srgbClr val="1E293B"/>
                </a:solidFill>
                <a:latin typeface="Arial"/>
              </a:defRPr>
            </a:pPr>
            <a:r>
              <a:t>Best practice: invest heavily in unit tests, moderate in integration, selective in E2E</a:t>
            </a:r>
          </a:p>
        </p:txBody>
      </p:sp>
      <p:pic>
        <p:nvPicPr>
          <p:cNvPr id="10" name="Picture 9" descr="diagram_testing_pyrami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1019" y="1629163"/>
            <a:ext cx="6167755" cy="424889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Testing Process Steps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12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1152144"/>
            <a:ext cx="3515258" cy="2464308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2563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Oval 9"/>
          <p:cNvSpPr/>
          <p:nvPr/>
        </p:nvSpPr>
        <p:spPr>
          <a:xfrm>
            <a:off x="685800" y="1335024"/>
            <a:ext cx="411480" cy="411480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88720" y="1316736"/>
            <a:ext cx="2692298" cy="2189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2563EB"/>
                </a:solidFill>
                <a:latin typeface="Arial"/>
              </a:defRPr>
            </a:pPr>
            <a:r>
              <a:t>Plan</a:t>
            </a:r>
          </a:p>
          <a:p>
            <a:pPr>
              <a:spcBef>
                <a:spcPts val="400"/>
              </a:spcBef>
              <a:defRPr sz="1300">
                <a:solidFill>
                  <a:srgbClr val="64748B"/>
                </a:solidFill>
                <a:latin typeface="Arial"/>
              </a:defRPr>
            </a:pPr>
            <a:r>
              <a:t>Define scope &amp; strategy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338218" y="1152144"/>
            <a:ext cx="3515258" cy="2464308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0EA5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4521098" y="1335024"/>
            <a:ext cx="411480" cy="411480"/>
          </a:xfrm>
          <a:prstGeom prst="ellipse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24018" y="1316736"/>
            <a:ext cx="2692298" cy="2189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0EA5E9"/>
                </a:solidFill>
                <a:latin typeface="Arial"/>
              </a:defRPr>
            </a:pPr>
            <a:r>
              <a:t>Design</a:t>
            </a:r>
          </a:p>
          <a:p>
            <a:pPr>
              <a:spcBef>
                <a:spcPts val="400"/>
              </a:spcBef>
              <a:defRPr sz="1300">
                <a:solidFill>
                  <a:srgbClr val="64748B"/>
                </a:solidFill>
                <a:latin typeface="Arial"/>
              </a:defRPr>
            </a:pPr>
            <a:r>
              <a:t>Write test cases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73516" y="1152144"/>
            <a:ext cx="3515258" cy="2464308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8B5CF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8356396" y="1335024"/>
            <a:ext cx="411480" cy="411480"/>
          </a:xfrm>
          <a:prstGeom prst="ellipse">
            <a:avLst/>
          </a:prstGeom>
          <a:solidFill>
            <a:srgbClr val="8B5C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859316" y="1316736"/>
            <a:ext cx="2692298" cy="2189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8B5CF6"/>
                </a:solidFill>
                <a:latin typeface="Arial"/>
              </a:defRPr>
            </a:pPr>
            <a:r>
              <a:t>Setup</a:t>
            </a:r>
          </a:p>
          <a:p>
            <a:pPr>
              <a:spcBef>
                <a:spcPts val="400"/>
              </a:spcBef>
              <a:defRPr sz="1300">
                <a:solidFill>
                  <a:srgbClr val="64748B"/>
                </a:solidFill>
                <a:latin typeface="Arial"/>
              </a:defRPr>
            </a:pPr>
            <a:r>
              <a:t>Prepare environment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02920" y="3890772"/>
            <a:ext cx="3515258" cy="2464308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10B98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Oval 18"/>
          <p:cNvSpPr/>
          <p:nvPr/>
        </p:nvSpPr>
        <p:spPr>
          <a:xfrm>
            <a:off x="685800" y="4073652"/>
            <a:ext cx="411480" cy="411480"/>
          </a:xfrm>
          <a:prstGeom prst="ellipse">
            <a:avLst/>
          </a:prstGeom>
          <a:solidFill>
            <a:srgbClr val="10B98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88720" y="4055364"/>
            <a:ext cx="2692298" cy="2189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10B981"/>
                </a:solidFill>
                <a:latin typeface="Arial"/>
              </a:defRPr>
            </a:pPr>
            <a:r>
              <a:t>Execute</a:t>
            </a:r>
          </a:p>
          <a:p>
            <a:pPr>
              <a:spcBef>
                <a:spcPts val="400"/>
              </a:spcBef>
              <a:defRPr sz="1300">
                <a:solidFill>
                  <a:srgbClr val="64748B"/>
                </a:solidFill>
                <a:latin typeface="Arial"/>
              </a:defRPr>
            </a:pPr>
            <a:r>
              <a:t>Run tests &amp; log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338218" y="3890772"/>
            <a:ext cx="3515258" cy="2464308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F59E0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Oval 21"/>
          <p:cNvSpPr/>
          <p:nvPr/>
        </p:nvSpPr>
        <p:spPr>
          <a:xfrm>
            <a:off x="4521098" y="4073652"/>
            <a:ext cx="411480" cy="411480"/>
          </a:xfrm>
          <a:prstGeom prst="ellipse">
            <a:avLst/>
          </a:prstGeom>
          <a:solidFill>
            <a:srgbClr val="F59E0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024018" y="4055364"/>
            <a:ext cx="2692298" cy="2189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F59E0B"/>
                </a:solidFill>
                <a:latin typeface="Arial"/>
              </a:defRPr>
            </a:pPr>
            <a:r>
              <a:t>Report</a:t>
            </a:r>
          </a:p>
          <a:p>
            <a:pPr>
              <a:spcBef>
                <a:spcPts val="400"/>
              </a:spcBef>
              <a:defRPr sz="1300">
                <a:solidFill>
                  <a:srgbClr val="64748B"/>
                </a:solidFill>
                <a:latin typeface="Arial"/>
              </a:defRPr>
            </a:pPr>
            <a:r>
              <a:t>Document findings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73516" y="3890772"/>
            <a:ext cx="3515258" cy="2464308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EF44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Oval 24"/>
          <p:cNvSpPr/>
          <p:nvPr/>
        </p:nvSpPr>
        <p:spPr>
          <a:xfrm>
            <a:off x="8356396" y="4073652"/>
            <a:ext cx="411480" cy="411480"/>
          </a:xfrm>
          <a:prstGeom prst="ellipse">
            <a:avLst/>
          </a:prstGeom>
          <a:solidFill>
            <a:srgbClr val="EF44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859316" y="4055364"/>
            <a:ext cx="2692298" cy="2189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EF4444"/>
                </a:solidFill>
                <a:latin typeface="Arial"/>
              </a:defRPr>
            </a:pPr>
            <a:r>
              <a:t>Retest</a:t>
            </a:r>
          </a:p>
          <a:p>
            <a:pPr>
              <a:spcBef>
                <a:spcPts val="400"/>
              </a:spcBef>
              <a:defRPr sz="1300">
                <a:solidFill>
                  <a:srgbClr val="64748B"/>
                </a:solidFill>
                <a:latin typeface="Arial"/>
              </a:defRPr>
            </a:pPr>
            <a:r>
              <a:t>Verify fixes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960120"/>
          </a:xfrm>
          <a:prstGeom prst="rect">
            <a:avLst/>
          </a:prstGeom>
          <a:solidFill>
            <a:srgbClr val="1B2A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960120"/>
            <a:ext cx="12191695" cy="54864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" y="228829"/>
            <a:ext cx="2560320" cy="502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91840" y="201168"/>
            <a:ext cx="7939735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600" b="1">
                <a:solidFill>
                  <a:srgbClr val="FFFFFF"/>
                </a:solidFill>
                <a:latin typeface="Arial"/>
              </a:defRPr>
            </a:pPr>
            <a:r>
              <a:t>Key Takeaways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31575" y="274320"/>
            <a:ext cx="45720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400">
                <a:solidFill>
                  <a:srgbClr val="FFFFFF"/>
                </a:solidFill>
              </a:defRPr>
            </a:pPr>
            <a:r>
              <a:t>13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446520"/>
            <a:ext cx="11185855" cy="18288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2920" y="6519672"/>
            <a:ext cx="11185855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64748B"/>
                </a:solidFill>
                <a:latin typeface="Arial"/>
              </a:defRPr>
            </a:pPr>
            <a:r>
              <a:t>Software Engineering Introduction</a:t>
            </a:r>
          </a:p>
        </p:txBody>
      </p:sp>
      <p:sp>
        <p:nvSpPr>
          <p:cNvPr id="9" name="Oval 8"/>
          <p:cNvSpPr/>
          <p:nvPr/>
        </p:nvSpPr>
        <p:spPr>
          <a:xfrm>
            <a:off x="502920" y="1197864"/>
            <a:ext cx="128016" cy="128016"/>
          </a:xfrm>
          <a:prstGeom prst="ellipse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58952" y="1152144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Software Engineering is a systematic approach to building quality software</a:t>
            </a:r>
          </a:p>
        </p:txBody>
      </p:sp>
      <p:sp>
        <p:nvSpPr>
          <p:cNvPr id="11" name="Oval 10"/>
          <p:cNvSpPr/>
          <p:nvPr/>
        </p:nvSpPr>
        <p:spPr>
          <a:xfrm>
            <a:off x="502920" y="1856232"/>
            <a:ext cx="128016" cy="128016"/>
          </a:xfrm>
          <a:prstGeom prst="ellipse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58952" y="1810512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SDLC guides projects through 7 phases from planning to maintenance</a:t>
            </a:r>
          </a:p>
        </p:txBody>
      </p:sp>
      <p:sp>
        <p:nvSpPr>
          <p:cNvPr id="13" name="Oval 12"/>
          <p:cNvSpPr/>
          <p:nvPr/>
        </p:nvSpPr>
        <p:spPr>
          <a:xfrm>
            <a:off x="502920" y="2514600"/>
            <a:ext cx="128016" cy="128016"/>
          </a:xfrm>
          <a:prstGeom prst="ellipse">
            <a:avLst/>
          </a:prstGeom>
          <a:solidFill>
            <a:srgbClr val="8B5C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58952" y="2468880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Waterfall suits stable projects; Agile suits evolving, fast-paced work</a:t>
            </a:r>
          </a:p>
        </p:txBody>
      </p:sp>
      <p:sp>
        <p:nvSpPr>
          <p:cNvPr id="15" name="Oval 14"/>
          <p:cNvSpPr/>
          <p:nvPr/>
        </p:nvSpPr>
        <p:spPr>
          <a:xfrm>
            <a:off x="502920" y="3172968"/>
            <a:ext cx="128016" cy="128016"/>
          </a:xfrm>
          <a:prstGeom prst="ellipse">
            <a:avLst/>
          </a:prstGeom>
          <a:solidFill>
            <a:srgbClr val="10B98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758952" y="3127248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Testing is essential at every level — unit, integration, system, and acceptance</a:t>
            </a:r>
          </a:p>
        </p:txBody>
      </p:sp>
      <p:sp>
        <p:nvSpPr>
          <p:cNvPr id="17" name="Oval 16"/>
          <p:cNvSpPr/>
          <p:nvPr/>
        </p:nvSpPr>
        <p:spPr>
          <a:xfrm>
            <a:off x="502920" y="3831336"/>
            <a:ext cx="128016" cy="128016"/>
          </a:xfrm>
          <a:prstGeom prst="ellipse">
            <a:avLst/>
          </a:prstGeom>
          <a:solidFill>
            <a:srgbClr val="F59E0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758952" y="3785616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Choose the methodology that best fits your project and team</a:t>
            </a:r>
          </a:p>
        </p:txBody>
      </p:sp>
      <p:sp>
        <p:nvSpPr>
          <p:cNvPr id="19" name="Oval 18"/>
          <p:cNvSpPr/>
          <p:nvPr/>
        </p:nvSpPr>
        <p:spPr>
          <a:xfrm>
            <a:off x="502920" y="4489704"/>
            <a:ext cx="128016" cy="128016"/>
          </a:xfrm>
          <a:prstGeom prst="ellipse">
            <a:avLst/>
          </a:prstGeom>
          <a:solidFill>
            <a:srgbClr val="EF44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58952" y="4443984"/>
            <a:ext cx="1086581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defRPr sz="1700">
                <a:solidFill>
                  <a:srgbClr val="1E293B"/>
                </a:solidFill>
                <a:latin typeface="Arial"/>
              </a:defRPr>
            </a:pPr>
            <a:r>
              <a:t>Keep learning and collaborating — great software is built together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0230" y="1371600"/>
            <a:ext cx="5591235" cy="10972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2920" y="2926080"/>
            <a:ext cx="11185855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4400" b="1">
                <a:solidFill>
                  <a:srgbClr val="FFFFFF"/>
                </a:solidFill>
                <a:latin typeface="Arial"/>
              </a:defRPr>
            </a:pPr>
            <a:r>
              <a:t>Thank You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920" y="3931920"/>
            <a:ext cx="11185855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200">
                <a:solidFill>
                  <a:srgbClr val="0EA5E9"/>
                </a:solidFill>
                <a:latin typeface="Arial"/>
              </a:defRPr>
            </a:pPr>
            <a:r>
              <a:t>Questions &amp; Discussion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